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2" r:id="rId2"/>
    <p:sldMasterId id="2147483750" r:id="rId3"/>
  </p:sldMasterIdLst>
  <p:notesMasterIdLst>
    <p:notesMasterId r:id="rId21"/>
  </p:notesMasterIdLst>
  <p:sldIdLst>
    <p:sldId id="256" r:id="rId4"/>
    <p:sldId id="257" r:id="rId5"/>
    <p:sldId id="259" r:id="rId6"/>
    <p:sldId id="260" r:id="rId7"/>
    <p:sldId id="261" r:id="rId8"/>
    <p:sldId id="258" r:id="rId9"/>
    <p:sldId id="262" r:id="rId10"/>
    <p:sldId id="275" r:id="rId11"/>
    <p:sldId id="278" r:id="rId12"/>
    <p:sldId id="263" r:id="rId13"/>
    <p:sldId id="276" r:id="rId14"/>
    <p:sldId id="265" r:id="rId15"/>
    <p:sldId id="269" r:id="rId16"/>
    <p:sldId id="274" r:id="rId17"/>
    <p:sldId id="272" r:id="rId18"/>
    <p:sldId id="271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5" autoAdjust="0"/>
    <p:restoredTop sz="94660"/>
  </p:normalViewPr>
  <p:slideViewPr>
    <p:cSldViewPr snapToGrid="0">
      <p:cViewPr varScale="1">
        <p:scale>
          <a:sx n="63" d="100"/>
          <a:sy n="63" d="100"/>
        </p:scale>
        <p:origin x="9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77A3C-2F7D-4054-8B8F-9BCA47AC211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3099A-AE92-42BC-B10C-D1123C5B4C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06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99A-AE92-42BC-B10C-D1123C5B4C8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27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99A-AE92-42BC-B10C-D1123C5B4C8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2203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99A-AE92-42BC-B10C-D1123C5B4C8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4321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99A-AE92-42BC-B10C-D1123C5B4C8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9452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99A-AE92-42BC-B10C-D1123C5B4C8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15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6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2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175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695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9753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714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892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262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616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67459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169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3133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836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91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9901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00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906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95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411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94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7172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88433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30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954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5090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2664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943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0365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120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9391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52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476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814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3247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6887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2942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3775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44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93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645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5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6698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9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08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315A9-94B9-4A23-9DED-A83E6C107EE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B370F1A-3937-410D-ABA0-7972F2C145D7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5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ieeexplore.ieee.org/document/8310570" TargetMode="Externa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hyperlink" Target="https://www.mathworks.com/help/antenna/ug/modeling-resonant-coupled-wireless-power-transfer-system.html" TargetMode="Externa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19138-E92B-4247-8B1D-2F82738FA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057" y="2385524"/>
            <a:ext cx="2835464" cy="125486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Wireless Power Transfer (WPT)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9751E-B761-4917-90C1-CB802423F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472" y="4375324"/>
            <a:ext cx="3552006" cy="35520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Presenter : Saifur Rahman</a:t>
            </a:r>
          </a:p>
          <a:p>
            <a:r>
              <a:rPr lang="en-US" sz="2000" dirty="0">
                <a:solidFill>
                  <a:srgbClr val="002060"/>
                </a:solidFill>
              </a:rPr>
              <a:t>Communication Theory Lab</a:t>
            </a:r>
          </a:p>
          <a:p>
            <a:r>
              <a:rPr lang="en-US" sz="1800" dirty="0">
                <a:solidFill>
                  <a:srgbClr val="002060"/>
                </a:solidFill>
              </a:rPr>
              <a:t>Course: ENGR 574</a:t>
            </a:r>
          </a:p>
          <a:p>
            <a:r>
              <a:rPr lang="en-US" sz="1800" dirty="0">
                <a:solidFill>
                  <a:srgbClr val="002060"/>
                </a:solidFill>
              </a:rPr>
              <a:t>Instructor : Dr. </a:t>
            </a:r>
            <a:r>
              <a:rPr lang="en-US" sz="1800" dirty="0" err="1">
                <a:solidFill>
                  <a:srgbClr val="002060"/>
                </a:solidFill>
              </a:rPr>
              <a:t>Loic</a:t>
            </a:r>
            <a:r>
              <a:rPr lang="en-US" sz="1800" dirty="0">
                <a:solidFill>
                  <a:srgbClr val="002060"/>
                </a:solidFill>
              </a:rPr>
              <a:t> Markley</a:t>
            </a: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photo, front, table, cake&#10;&#10;Description automatically generated">
            <a:extLst>
              <a:ext uri="{FF2B5EF4-FFF2-40B4-BE49-F238E27FC236}">
                <a16:creationId xmlns:a16="http://schemas.microsoft.com/office/drawing/2014/main" id="{C23B38D2-94A1-4A9E-8472-3552B30DB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91" y="-11948"/>
            <a:ext cx="7432860" cy="68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2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8C99754-1350-486E-906F-019D42CD5B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1" y="2850651"/>
            <a:ext cx="4790578" cy="3198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77A9A1-99DC-48CC-A8DB-CFAC0EEE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252" y="303718"/>
            <a:ext cx="10701656" cy="130816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WPT System Design: Using Dipole &amp; Loop Antenna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F1F3C-FF3D-4599-ADE2-6994216C4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83" y="2768508"/>
            <a:ext cx="4874373" cy="3285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EDC99A-1DA1-4EF4-B5FB-90B296795FF3}"/>
              </a:ext>
            </a:extLst>
          </p:cNvPr>
          <p:cNvSpPr txBox="1"/>
          <p:nvPr/>
        </p:nvSpPr>
        <p:spPr>
          <a:xfrm>
            <a:off x="7959088" y="1955703"/>
            <a:ext cx="486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Loop System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8E8DE-ADA5-47D5-9D86-4CE18976717B}"/>
              </a:ext>
            </a:extLst>
          </p:cNvPr>
          <p:cNvSpPr txBox="1"/>
          <p:nvPr/>
        </p:nvSpPr>
        <p:spPr>
          <a:xfrm>
            <a:off x="2934337" y="1923347"/>
            <a:ext cx="486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Dipole System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CA34B0-D76C-4703-80BF-A18C49D5C285}"/>
              </a:ext>
            </a:extLst>
          </p:cNvPr>
          <p:cNvSpPr txBox="1"/>
          <p:nvPr/>
        </p:nvSpPr>
        <p:spPr>
          <a:xfrm>
            <a:off x="1640144" y="2336696"/>
            <a:ext cx="148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</a:rPr>
              <a:t>  l- length</a:t>
            </a:r>
            <a:endParaRPr lang="en-CA" sz="24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8B600-D2B4-46B1-B6AE-1DDC474C20BE}"/>
              </a:ext>
            </a:extLst>
          </p:cNvPr>
          <p:cNvSpPr txBox="1"/>
          <p:nvPr/>
        </p:nvSpPr>
        <p:spPr>
          <a:xfrm>
            <a:off x="3975356" y="2339752"/>
            <a:ext cx="148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</a:rPr>
              <a:t>d- distance</a:t>
            </a:r>
            <a:endParaRPr lang="en-CA" sz="24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22712-EE98-44C4-BC01-BCFCB8E47F6C}"/>
              </a:ext>
            </a:extLst>
          </p:cNvPr>
          <p:cNvSpPr txBox="1"/>
          <p:nvPr/>
        </p:nvSpPr>
        <p:spPr>
          <a:xfrm>
            <a:off x="7068565" y="2327805"/>
            <a:ext cx="1837946" cy="47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</a:rPr>
              <a:t>  D- diameter</a:t>
            </a:r>
            <a:endParaRPr lang="en-CA" sz="24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3EEE51-5D5F-471B-9925-89A1047ED3B3}"/>
              </a:ext>
            </a:extLst>
          </p:cNvPr>
          <p:cNvSpPr txBox="1"/>
          <p:nvPr/>
        </p:nvSpPr>
        <p:spPr>
          <a:xfrm>
            <a:off x="9375384" y="2329591"/>
            <a:ext cx="148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</a:rPr>
              <a:t>d- distance</a:t>
            </a:r>
            <a:endParaRPr lang="en-CA" sz="2400" dirty="0">
              <a:solidFill>
                <a:srgbClr val="00206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E6E9CA-C286-4546-8565-9C682BD04B1F}"/>
              </a:ext>
            </a:extLst>
          </p:cNvPr>
          <p:cNvCxnSpPr/>
          <p:nvPr/>
        </p:nvCxnSpPr>
        <p:spPr>
          <a:xfrm>
            <a:off x="6228080" y="2644338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6540E6-2390-4565-9E5A-A790CEB09B74}"/>
              </a:ext>
            </a:extLst>
          </p:cNvPr>
          <p:cNvCxnSpPr/>
          <p:nvPr/>
        </p:nvCxnSpPr>
        <p:spPr>
          <a:xfrm>
            <a:off x="6228080" y="3303207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8C2359-F5B6-4CF0-8591-D55EC3890D73}"/>
              </a:ext>
            </a:extLst>
          </p:cNvPr>
          <p:cNvCxnSpPr/>
          <p:nvPr/>
        </p:nvCxnSpPr>
        <p:spPr>
          <a:xfrm>
            <a:off x="6228080" y="3944818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ED98F3-4BD3-4BF6-A8DE-9A456A2B567F}"/>
              </a:ext>
            </a:extLst>
          </p:cNvPr>
          <p:cNvCxnSpPr/>
          <p:nvPr/>
        </p:nvCxnSpPr>
        <p:spPr>
          <a:xfrm>
            <a:off x="6228080" y="4615378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B8CDDC-7637-4DC7-9DEE-530C728C295D}"/>
              </a:ext>
            </a:extLst>
          </p:cNvPr>
          <p:cNvCxnSpPr/>
          <p:nvPr/>
        </p:nvCxnSpPr>
        <p:spPr>
          <a:xfrm>
            <a:off x="6228080" y="5224978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FFD0A-61BC-4BDE-885F-B1C99092E535}"/>
              </a:ext>
            </a:extLst>
          </p:cNvPr>
          <p:cNvCxnSpPr/>
          <p:nvPr/>
        </p:nvCxnSpPr>
        <p:spPr>
          <a:xfrm>
            <a:off x="6228080" y="5809900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70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77A9A1-99DC-48CC-A8DB-CFAC0EEE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44" y="240983"/>
            <a:ext cx="9601200" cy="13033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Analysis &amp; Model: Two Port Equivalent Circuit</a:t>
            </a:r>
            <a:endParaRPr lang="en-CA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E6E9CA-C286-4546-8565-9C682BD04B1F}"/>
              </a:ext>
            </a:extLst>
          </p:cNvPr>
          <p:cNvCxnSpPr/>
          <p:nvPr/>
        </p:nvCxnSpPr>
        <p:spPr>
          <a:xfrm>
            <a:off x="6228080" y="2644338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6540E6-2390-4565-9E5A-A790CEB09B74}"/>
              </a:ext>
            </a:extLst>
          </p:cNvPr>
          <p:cNvCxnSpPr/>
          <p:nvPr/>
        </p:nvCxnSpPr>
        <p:spPr>
          <a:xfrm>
            <a:off x="6228080" y="3303207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8C2359-F5B6-4CF0-8591-D55EC3890D73}"/>
              </a:ext>
            </a:extLst>
          </p:cNvPr>
          <p:cNvCxnSpPr/>
          <p:nvPr/>
        </p:nvCxnSpPr>
        <p:spPr>
          <a:xfrm>
            <a:off x="6228080" y="3944818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ED98F3-4BD3-4BF6-A8DE-9A456A2B567F}"/>
              </a:ext>
            </a:extLst>
          </p:cNvPr>
          <p:cNvCxnSpPr/>
          <p:nvPr/>
        </p:nvCxnSpPr>
        <p:spPr>
          <a:xfrm>
            <a:off x="6228080" y="4615378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B8CDDC-7637-4DC7-9DEE-530C728C295D}"/>
              </a:ext>
            </a:extLst>
          </p:cNvPr>
          <p:cNvCxnSpPr/>
          <p:nvPr/>
        </p:nvCxnSpPr>
        <p:spPr>
          <a:xfrm>
            <a:off x="6228080" y="5224978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FFD0A-61BC-4BDE-885F-B1C99092E535}"/>
              </a:ext>
            </a:extLst>
          </p:cNvPr>
          <p:cNvCxnSpPr/>
          <p:nvPr/>
        </p:nvCxnSpPr>
        <p:spPr>
          <a:xfrm>
            <a:off x="6228080" y="5809900"/>
            <a:ext cx="0" cy="255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B1B1F65-05A8-4C1E-86F0-1F55B52E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24" y="2446720"/>
            <a:ext cx="2813195" cy="1327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D4E58A-D9B7-45E7-89EE-B97DBE05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5" y="3476393"/>
            <a:ext cx="1987652" cy="19241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69B1AE-83E0-4C65-914B-98677033D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004" y="3964522"/>
            <a:ext cx="2051155" cy="12637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33803C-7BF3-41FE-80C8-35DE6192C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584" y="3037840"/>
            <a:ext cx="5201880" cy="2281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4A685A-E828-410F-AA3B-3B082A2F1E00}"/>
                  </a:ext>
                </a:extLst>
              </p:cNvPr>
              <p:cNvSpPr/>
              <p:nvPr/>
            </p:nvSpPr>
            <p:spPr>
              <a:xfrm>
                <a:off x="6443383" y="2464257"/>
                <a:ext cx="520129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CA" sz="2000" i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2000" i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𝑝𝑎𝑟𝑎𝑚𝑒𝑡𝑒𝑟</m:t>
                    </m:r>
                    <m:r>
                      <a:rPr lang="en-CA" sz="2000" i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CA" sz="2000" i="0">
                        <a:latin typeface="Cambria Math" panose="02040503050406030204" pitchFamily="18" charset="0"/>
                      </a:rPr>
                      <m:t> 2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𝑝𝑜𝑟𝑡</m:t>
                    </m:r>
                    <m:r>
                      <a:rPr lang="en-CA" sz="20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𝑁𝑒𝑡𝑤𝑜𝑟𝑘</m:t>
                    </m:r>
                  </m:oMath>
                </a14:m>
                <a:endParaRPr lang="en-CA" sz="2000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4A685A-E828-410F-AA3B-3B082A2F1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383" y="2464257"/>
                <a:ext cx="5201296" cy="424796"/>
              </a:xfrm>
              <a:prstGeom prst="rect">
                <a:avLst/>
              </a:prstGeom>
              <a:blipFill>
                <a:blip r:embed="rId6"/>
                <a:stretch>
                  <a:fillRect l="-1055" t="-4286" b="-157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EBD297-8B1B-4CFC-A2FE-3B71A17432FD}"/>
                  </a:ext>
                </a:extLst>
              </p:cNvPr>
              <p:cNvSpPr/>
              <p:nvPr/>
            </p:nvSpPr>
            <p:spPr>
              <a:xfrm>
                <a:off x="1370004" y="5518799"/>
                <a:ext cx="4306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CA" b="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CA" b="0" i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b="0" i="1">
                          <a:latin typeface="Cambria Math" panose="02040503050406030204" pitchFamily="18" charset="0"/>
                        </a:rPr>
                        <m:t>𝑟𝑒𝑓𝑙𝑒𝑐𝑡𝑖𝑜𝑛</m:t>
                      </m:r>
                      <m:r>
                        <a:rPr lang="en-CA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CA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CA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CA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en-CA" b="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CA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EBD297-8B1B-4CFC-A2FE-3B71A1743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04" y="5518799"/>
                <a:ext cx="430662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47AB2B4-407B-4698-AD24-A7B79145EFEC}"/>
                  </a:ext>
                </a:extLst>
              </p:cNvPr>
              <p:cNvSpPr/>
              <p:nvPr/>
            </p:nvSpPr>
            <p:spPr>
              <a:xfrm>
                <a:off x="1370004" y="5888131"/>
                <a:ext cx="4073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CA" b="0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CA" b="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CA" b="0" i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b="0" i="1">
                          <a:latin typeface="Cambria Math" panose="02040503050406030204" pitchFamily="18" charset="0"/>
                        </a:rPr>
                        <m:t>𝑟𝑒𝑓𝑙𝑒𝑐𝑡𝑖𝑜𝑛</m:t>
                      </m:r>
                      <m:r>
                        <a:rPr lang="en-CA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CA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CA" b="0" i="0">
                          <a:latin typeface="Cambria Math" panose="02040503050406030204" pitchFamily="18" charset="0"/>
                        </a:rPr>
                        <m:t> ′</m:t>
                      </m:r>
                      <m:r>
                        <a:rPr lang="en-CA" b="0" i="1">
                          <a:latin typeface="Cambria Math" panose="02040503050406030204" pitchFamily="18" charset="0"/>
                        </a:rPr>
                        <m:t>𝑃𝑜𝑟𝑡</m:t>
                      </m:r>
                      <m:r>
                        <a:rPr lang="en-CA" b="0" i="0">
                          <a:latin typeface="Cambria Math" panose="02040503050406030204" pitchFamily="18" charset="0"/>
                        </a:rPr>
                        <m:t> 1′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47AB2B4-407B-4698-AD24-A7B79145EF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04" y="5888131"/>
                <a:ext cx="4073616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647876-0DB9-4143-AD9F-0C74476925C6}"/>
                  </a:ext>
                </a:extLst>
              </p:cNvPr>
              <p:cNvSpPr/>
              <p:nvPr/>
            </p:nvSpPr>
            <p:spPr>
              <a:xfrm>
                <a:off x="6466183" y="5400542"/>
                <a:ext cx="3683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𝑖𝑛𝑡𝑒𝑟𝑛𝑎𝑙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𝑖𝑚𝑝𝑒𝑑𝑎𝑛𝑐𝑒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𝑆𝑜𝑢𝑟𝑐𝑒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647876-0DB9-4143-AD9F-0C7447692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183" y="5400542"/>
                <a:ext cx="3683701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3DAA8DC-F003-4F17-B16E-F6C42BAE6CC7}"/>
                  </a:ext>
                </a:extLst>
              </p:cNvPr>
              <p:cNvSpPr/>
              <p:nvPr/>
            </p:nvSpPr>
            <p:spPr>
              <a:xfrm>
                <a:off x="6461091" y="5809900"/>
                <a:ext cx="3411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𝑖𝑛𝑡𝑒𝑟𝑛𝑎𝑙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𝑖𝑚𝑝𝑒𝑑𝑎𝑛𝑐𝑒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𝑙𝑜𝑎𝑑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3DAA8DC-F003-4F17-B16E-F6C42BAE6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91" y="5809900"/>
                <a:ext cx="3411254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6A2B731-196F-4F98-B110-7BFC46D7571B}"/>
              </a:ext>
            </a:extLst>
          </p:cNvPr>
          <p:cNvSpPr txBox="1"/>
          <p:nvPr/>
        </p:nvSpPr>
        <p:spPr>
          <a:xfrm>
            <a:off x="1449520" y="1993059"/>
            <a:ext cx="4299098" cy="471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Power Transmission Efficiency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83B5D-3984-4546-B731-4AF988C3CC97}"/>
              </a:ext>
            </a:extLst>
          </p:cNvPr>
          <p:cNvSpPr txBox="1"/>
          <p:nvPr/>
        </p:nvSpPr>
        <p:spPr>
          <a:xfrm>
            <a:off x="6443383" y="1988626"/>
            <a:ext cx="503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Two-port equivalent circuit for WPT</a:t>
            </a:r>
            <a:endParaRPr lang="en-CA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69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77A9A1-99DC-48CC-A8DB-CFAC0EEE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53" y="237440"/>
            <a:ext cx="9601200" cy="13033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Simulation Results: Dipole-Dipole System</a:t>
            </a:r>
            <a:endParaRPr lang="en-CA" dirty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EE53E757-027B-4C95-BE27-6D2D844A34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95" y="2487723"/>
            <a:ext cx="4301206" cy="37736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93238D5A-C123-49CE-B617-78037D224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01" y="2548683"/>
            <a:ext cx="3518713" cy="35846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BE90830E-7D0F-47A5-8A20-45A4E6BAD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14" y="2402958"/>
            <a:ext cx="3355491" cy="39815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149B7E-90E1-4AED-B058-D6BF563571A5}"/>
              </a:ext>
            </a:extLst>
          </p:cNvPr>
          <p:cNvSpPr txBox="1"/>
          <p:nvPr/>
        </p:nvSpPr>
        <p:spPr>
          <a:xfrm>
            <a:off x="1796902" y="1988288"/>
            <a:ext cx="183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Impedance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90D6D9-99B6-447A-AD71-702029CB2531}"/>
              </a:ext>
            </a:extLst>
          </p:cNvPr>
          <p:cNvSpPr txBox="1"/>
          <p:nvPr/>
        </p:nvSpPr>
        <p:spPr>
          <a:xfrm>
            <a:off x="5495142" y="1975522"/>
            <a:ext cx="238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Antenna Pattern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7132B-3CB1-494D-9F58-80AADA4D80F7}"/>
              </a:ext>
            </a:extLst>
          </p:cNvPr>
          <p:cNvSpPr txBox="1"/>
          <p:nvPr/>
        </p:nvSpPr>
        <p:spPr>
          <a:xfrm>
            <a:off x="9294877" y="1941293"/>
            <a:ext cx="183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Return Loss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41D27-B34A-455D-996E-61809941E1AB}"/>
              </a:ext>
            </a:extLst>
          </p:cNvPr>
          <p:cNvSpPr txBox="1"/>
          <p:nvPr/>
        </p:nvSpPr>
        <p:spPr>
          <a:xfrm>
            <a:off x="1796902" y="1975522"/>
            <a:ext cx="183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Impedance</a:t>
            </a:r>
            <a:endParaRPr lang="en-CA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41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77A9A1-99DC-48CC-A8DB-CFAC0EEE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36" y="270539"/>
            <a:ext cx="9601200" cy="13033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Simulation Results: Loop-Loop System</a:t>
            </a:r>
            <a:endParaRPr lang="en-CA" dirty="0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27B94520-95A6-4472-AE7B-CFA9B9428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2" y="2526641"/>
            <a:ext cx="3609387" cy="33509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092A0781-536D-46ED-BA7A-2F327A4A0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4" y="2434870"/>
            <a:ext cx="3389621" cy="3534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6F40813-C599-4254-8AE5-916B015F4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035" y="2561463"/>
            <a:ext cx="4022034" cy="34235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A4D4DB-F6F2-44F5-9553-DEAB01E33210}"/>
              </a:ext>
            </a:extLst>
          </p:cNvPr>
          <p:cNvSpPr txBox="1"/>
          <p:nvPr/>
        </p:nvSpPr>
        <p:spPr>
          <a:xfrm>
            <a:off x="1441986" y="2052320"/>
            <a:ext cx="2614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Far-field </a:t>
            </a:r>
            <a:r>
              <a:rPr lang="en-GB" sz="2400" b="1" dirty="0" err="1">
                <a:solidFill>
                  <a:srgbClr val="002060"/>
                </a:solidFill>
              </a:rPr>
              <a:t>E.field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43FD1F-66E3-4C86-8074-315020CBEAD6}"/>
              </a:ext>
            </a:extLst>
          </p:cNvPr>
          <p:cNvSpPr txBox="1"/>
          <p:nvPr/>
        </p:nvSpPr>
        <p:spPr>
          <a:xfrm>
            <a:off x="4579088" y="2016219"/>
            <a:ext cx="352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Far Field Vs Frequency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D8C6A9-CAB5-4774-9955-36BCB0C29941}"/>
              </a:ext>
            </a:extLst>
          </p:cNvPr>
          <p:cNvSpPr txBox="1"/>
          <p:nvPr/>
        </p:nvSpPr>
        <p:spPr>
          <a:xfrm>
            <a:off x="8303368" y="2016218"/>
            <a:ext cx="307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Frequency Response</a:t>
            </a:r>
            <a:endParaRPr lang="en-CA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2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77A9A1-99DC-48CC-A8DB-CFAC0EEE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16" y="224762"/>
            <a:ext cx="9601200" cy="13033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Simulation Results: Dipole-Loop System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A4D4DB-F6F2-44F5-9553-DEAB01E33210}"/>
              </a:ext>
            </a:extLst>
          </p:cNvPr>
          <p:cNvSpPr txBox="1"/>
          <p:nvPr/>
        </p:nvSpPr>
        <p:spPr>
          <a:xfrm>
            <a:off x="2318574" y="1746201"/>
            <a:ext cx="3206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2060"/>
                </a:solidFill>
              </a:rPr>
              <a:t>Linear Power of Dipole     </a:t>
            </a:r>
          </a:p>
          <a:p>
            <a:r>
              <a:rPr lang="en-GB" sz="2000" b="1" dirty="0">
                <a:solidFill>
                  <a:srgbClr val="002060"/>
                </a:solidFill>
              </a:rPr>
              <a:t>        as Receiver</a:t>
            </a:r>
            <a:endParaRPr lang="en-CA" sz="2000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D8C6A9-CAB5-4774-9955-36BCB0C29941}"/>
              </a:ext>
            </a:extLst>
          </p:cNvPr>
          <p:cNvSpPr txBox="1"/>
          <p:nvPr/>
        </p:nvSpPr>
        <p:spPr>
          <a:xfrm>
            <a:off x="8107450" y="1573447"/>
            <a:ext cx="2537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2060"/>
                </a:solidFill>
              </a:rPr>
              <a:t>Linear Total power </a:t>
            </a:r>
          </a:p>
          <a:p>
            <a:r>
              <a:rPr lang="en-GB" sz="2000" b="1" dirty="0">
                <a:solidFill>
                  <a:srgbClr val="002060"/>
                </a:solidFill>
              </a:rPr>
              <a:t>    at different  </a:t>
            </a:r>
            <a:r>
              <a:rPr lang="el-GR" sz="2800" b="1" dirty="0">
                <a:solidFill>
                  <a:srgbClr val="002060"/>
                </a:solidFill>
              </a:rPr>
              <a:t>φ</a:t>
            </a:r>
            <a:endParaRPr lang="en-CA" sz="2800" b="1" dirty="0">
              <a:solidFill>
                <a:srgbClr val="002060"/>
              </a:solidFill>
            </a:endParaRP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B3FE3CBB-0C1B-46C9-BB7F-786A701424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33" y="2452430"/>
            <a:ext cx="3850944" cy="3803980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3E9D506-ECCF-4642-A1FE-1177DF482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26" y="2359132"/>
            <a:ext cx="4003434" cy="400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173A58-B122-4342-8641-2C718749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3E38EB-06F9-40C9-B3E2-7CC1363B9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7949F-F7AD-4D72-9C9D-4FF1086C8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77A9A1-99DC-48CC-A8DB-CFAC0EEE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Future Potentials of WPT: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BD5AE-06A5-42CD-88F2-7CCF8719E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table, computer, room&#10;&#10;Description automatically generated">
            <a:extLst>
              <a:ext uri="{FF2B5EF4-FFF2-40B4-BE49-F238E27FC236}">
                <a16:creationId xmlns:a16="http://schemas.microsoft.com/office/drawing/2014/main" id="{394F6F70-159D-49CF-A726-67C25BA596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9" r="8483" b="3"/>
          <a:stretch/>
        </p:blipFill>
        <p:spPr>
          <a:xfrm>
            <a:off x="1242806" y="1329566"/>
            <a:ext cx="4216682" cy="4197081"/>
          </a:xfrm>
          <a:prstGeom prst="rect">
            <a:avLst/>
          </a:prstGeom>
        </p:spPr>
      </p:pic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C3E43B92-4F7A-45DF-BBDC-84EBC37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E0C38-3257-4B11-B3DD-58E664DE5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4412" y="2556932"/>
            <a:ext cx="4802184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High Density Power Devices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High Efficiency Power Devices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Innovative circuit architectures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Low-power Integrated Circuit</a:t>
            </a:r>
          </a:p>
        </p:txBody>
      </p:sp>
    </p:spTree>
    <p:extLst>
      <p:ext uri="{BB962C8B-B14F-4D97-AF65-F5344CB8AC3E}">
        <p14:creationId xmlns:p14="http://schemas.microsoft.com/office/powerpoint/2010/main" val="165018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88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C337-08BD-45CE-8D33-1DD11A518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620E650A-651E-43C8-98B2-BC8D56A3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13">
            <a:extLst>
              <a:ext uri="{FF2B5EF4-FFF2-40B4-BE49-F238E27FC236}">
                <a16:creationId xmlns:a16="http://schemas.microsoft.com/office/drawing/2014/main" id="{65604E06-DF9D-4C49-8314-4F0307BD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CF166AD8-180F-4585-8444-D6E3F1B03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795" y="643468"/>
            <a:ext cx="10905066" cy="557106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extrusionH="76200" contourW="12700">
            <a:bevelT w="19050" h="0" prst="coolSlant"/>
            <a:extrusionClr>
              <a:schemeClr val="accent3">
                <a:lumMod val="50000"/>
              </a:schemeClr>
            </a:extrusionClr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1419DD48-144F-4836-9C0F-7A3BFC28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524" y="809244"/>
            <a:ext cx="10579608" cy="5239512"/>
          </a:xfrm>
          <a:prstGeom prst="rect">
            <a:avLst/>
          </a:prstGeom>
          <a:ln w="15875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77A9A1-99DC-48CC-A8DB-CFAC0EEE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508760"/>
            <a:ext cx="2918458" cy="3840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References:</a:t>
            </a:r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14379797-D651-47FF-942A-A38CFE97E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219" y="1508760"/>
            <a:ext cx="0" cy="384048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4E0C38-3257-4B11-B3DD-58E664DE5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7279" y="1508760"/>
            <a:ext cx="5989317" cy="384048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chemeClr val="tx1"/>
                </a:solidFill>
              </a:rPr>
              <a:t>Badowich</a:t>
            </a:r>
            <a:r>
              <a:rPr lang="en-US" sz="1600" dirty="0">
                <a:solidFill>
                  <a:schemeClr val="tx1"/>
                </a:solidFill>
              </a:rPr>
              <a:t>, C., &amp; Markley, L. (2018). Idle Power Loss Suppression in Magnetic Resonance Coupling Wireless Power Transfer. </a:t>
            </a:r>
            <a:r>
              <a:rPr lang="en-US" sz="1600" i="1" dirty="0">
                <a:solidFill>
                  <a:schemeClr val="tx1"/>
                </a:solidFill>
              </a:rPr>
              <a:t>IEEE Transactions on Industrial Electronics</a:t>
            </a:r>
            <a:r>
              <a:rPr lang="en-US" sz="1600" dirty="0">
                <a:solidFill>
                  <a:schemeClr val="tx1"/>
                </a:solidFill>
              </a:rPr>
              <a:t>, </a:t>
            </a:r>
            <a:r>
              <a:rPr lang="en-US" sz="1600" i="1" dirty="0">
                <a:solidFill>
                  <a:schemeClr val="tx1"/>
                </a:solidFill>
              </a:rPr>
              <a:t>65</a:t>
            </a:r>
            <a:r>
              <a:rPr lang="en-US" sz="1600" dirty="0">
                <a:solidFill>
                  <a:schemeClr val="tx1"/>
                </a:solidFill>
              </a:rPr>
              <a:t>(11), 8605–8612. </a:t>
            </a:r>
            <a:r>
              <a:rPr lang="en-US" sz="1600" dirty="0" err="1">
                <a:solidFill>
                  <a:schemeClr val="tx1"/>
                </a:solidFill>
              </a:rPr>
              <a:t>doi</a:t>
            </a:r>
            <a:r>
              <a:rPr lang="en-US" sz="1600" dirty="0">
                <a:solidFill>
                  <a:schemeClr val="tx1"/>
                </a:solidFill>
              </a:rPr>
              <a:t>: 10.1109/tie.2018.2813958</a:t>
            </a:r>
          </a:p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chemeClr val="tx1"/>
                </a:solidFill>
              </a:rPr>
              <a:t>Badowich</a:t>
            </a:r>
            <a:r>
              <a:rPr lang="en-US" sz="1600" dirty="0">
                <a:solidFill>
                  <a:schemeClr val="tx1"/>
                </a:solidFill>
              </a:rPr>
              <a:t>, Connor, </a:t>
            </a:r>
            <a:r>
              <a:rPr lang="en-CA" sz="1600" dirty="0">
                <a:latin typeface="AdvOT0e40dc65"/>
              </a:rPr>
              <a:t>Rousseau, J, </a:t>
            </a:r>
            <a:r>
              <a:rPr lang="en-US" sz="1600" dirty="0">
                <a:solidFill>
                  <a:schemeClr val="tx1"/>
                </a:solidFill>
              </a:rPr>
              <a:t>Markley, L. “Convex Optimization of Coil Spacing in Cascaded Multi-Coil Wireless Power Transfer.” </a:t>
            </a:r>
            <a:r>
              <a:rPr lang="en-US" sz="1600" i="1" dirty="0">
                <a:solidFill>
                  <a:schemeClr val="tx1"/>
                </a:solidFill>
              </a:rPr>
              <a:t>Wireless Power Transfer</a:t>
            </a:r>
            <a:r>
              <a:rPr lang="en-US" sz="1600" dirty="0">
                <a:solidFill>
                  <a:schemeClr val="tx1"/>
                </a:solidFill>
              </a:rPr>
              <a:t>, 2020, pp. 1–9., doi:10.1017/wpt.2020.5.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Chen, Q., Ozawa, K., Yuan, Q., &amp; </a:t>
            </a:r>
            <a:r>
              <a:rPr lang="en-US" sz="1600" dirty="0" err="1">
                <a:solidFill>
                  <a:schemeClr val="tx1"/>
                </a:solidFill>
              </a:rPr>
              <a:t>Sawaya</a:t>
            </a:r>
            <a:r>
              <a:rPr lang="en-US" sz="1600" dirty="0">
                <a:solidFill>
                  <a:schemeClr val="tx1"/>
                </a:solidFill>
              </a:rPr>
              <a:t>, K. (2012). Antenna Characterization for Wireless Power-Transmission System Using Near-Field Coupling. </a:t>
            </a:r>
            <a:r>
              <a:rPr lang="en-US" sz="1600" i="1" dirty="0">
                <a:solidFill>
                  <a:schemeClr val="tx1"/>
                </a:solidFill>
              </a:rPr>
              <a:t>IEEE Antennas and Propagation Magazine</a:t>
            </a:r>
            <a:r>
              <a:rPr lang="en-US" sz="1600" dirty="0">
                <a:solidFill>
                  <a:schemeClr val="tx1"/>
                </a:solidFill>
              </a:rPr>
              <a:t>, </a:t>
            </a:r>
            <a:r>
              <a:rPr lang="en-US" sz="1600" i="1" dirty="0">
                <a:solidFill>
                  <a:schemeClr val="tx1"/>
                </a:solidFill>
              </a:rPr>
              <a:t>54</a:t>
            </a:r>
            <a:r>
              <a:rPr lang="en-US" sz="1600" dirty="0">
                <a:solidFill>
                  <a:schemeClr val="tx1"/>
                </a:solidFill>
              </a:rPr>
              <a:t>(4), 108–116. </a:t>
            </a:r>
            <a:r>
              <a:rPr lang="en-US" sz="1600" dirty="0" err="1">
                <a:solidFill>
                  <a:schemeClr val="tx1"/>
                </a:solidFill>
              </a:rPr>
              <a:t>doi</a:t>
            </a:r>
            <a:r>
              <a:rPr lang="en-US" sz="1600" dirty="0">
                <a:solidFill>
                  <a:schemeClr val="tx1"/>
                </a:solidFill>
              </a:rPr>
              <a:t>: 10.1109/map.2012.6309161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Kim, H.-S., Won, D.-H., &amp; Jang, B.-J. (2010). Simple design method of wireless power transfer system using 13.56MHz loop antennas. </a:t>
            </a:r>
            <a:r>
              <a:rPr lang="en-US" sz="1600" i="1" dirty="0">
                <a:solidFill>
                  <a:schemeClr val="tx1"/>
                </a:solidFill>
              </a:rPr>
              <a:t>2010 IEEE International Symposium on Industrial Electronics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r>
              <a:rPr lang="en-US" sz="1600" dirty="0" err="1">
                <a:solidFill>
                  <a:schemeClr val="tx1"/>
                </a:solidFill>
              </a:rPr>
              <a:t>doi</a:t>
            </a:r>
            <a:r>
              <a:rPr lang="en-US" sz="1600" dirty="0">
                <a:solidFill>
                  <a:schemeClr val="tx1"/>
                </a:solidFill>
              </a:rPr>
              <a:t>: 10.1109/isie.2010.5636910</a:t>
            </a:r>
          </a:p>
        </p:txBody>
      </p:sp>
    </p:spTree>
    <p:extLst>
      <p:ext uri="{BB962C8B-B14F-4D97-AF65-F5344CB8AC3E}">
        <p14:creationId xmlns:p14="http://schemas.microsoft.com/office/powerpoint/2010/main" val="3452509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FACB147F-3A29-492D-8B8A-8290BADA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</a:rPr>
              <a:t>Thank You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1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54173A58-B122-4342-8641-2C718749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E3E38EB-06F9-40C9-B3E2-7CC1363B9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F4602F8C-E1EC-4202-83F7-93670CAF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6287171-8590-40EB-8553-72DCF9F4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782" y="789187"/>
            <a:ext cx="4046575" cy="130386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Brief    </a:t>
            </a:r>
            <a:br>
              <a:rPr lang="en-US" sz="4800" dirty="0"/>
            </a:br>
            <a:r>
              <a:rPr lang="en-US" sz="4800" dirty="0"/>
              <a:t>      History….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E31948-EA92-4179-8BB5-5451F6E3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ireworks in the sky&#10;&#10;Description automatically generated">
            <a:extLst>
              <a:ext uri="{FF2B5EF4-FFF2-40B4-BE49-F238E27FC236}">
                <a16:creationId xmlns:a16="http://schemas.microsoft.com/office/drawing/2014/main" id="{2422207D-C726-4E77-802C-B58868AA1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" b="21896"/>
          <a:stretch/>
        </p:blipFill>
        <p:spPr>
          <a:xfrm>
            <a:off x="1295403" y="1349248"/>
            <a:ext cx="5437207" cy="3974592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83CC4B-D7FE-41C7-8BDC-1FF487C9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76DFB08-17F0-496F-8CBA-9869990D4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James Clerk Maxwell (1868)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John Henry Poynting (1884)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Heinrich Rudolf Hertz (1888)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 Nikola Tesla (1891-1904)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27FB5-CEC6-4E88-AF82-7A1B69C950E2}"/>
              </a:ext>
            </a:extLst>
          </p:cNvPr>
          <p:cNvSpPr txBox="1"/>
          <p:nvPr/>
        </p:nvSpPr>
        <p:spPr>
          <a:xfrm>
            <a:off x="2125182" y="5628130"/>
            <a:ext cx="492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Tesla Tower Colorado Springs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42983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173A58-B122-4342-8641-2C718749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3E38EB-06F9-40C9-B3E2-7CC1363B9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4602F8C-E1EC-4202-83F7-93670CAF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7D463E-21D1-4409-8FD0-74466625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8585" y="421588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rgbClr val="002060"/>
                </a:solidFill>
              </a:rPr>
              <a:t>Similar Work by our Prof!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E31948-EA92-4179-8BB5-5451F6E3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desk, table, office, sitting&#10;&#10;Description automatically generated">
            <a:extLst>
              <a:ext uri="{FF2B5EF4-FFF2-40B4-BE49-F238E27FC236}">
                <a16:creationId xmlns:a16="http://schemas.microsoft.com/office/drawing/2014/main" id="{EB8895AF-C1DF-4AF7-BD4A-E19A05B0BB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83CC4B-D7FE-41C7-8BDC-1FF487C9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4CEB2-DA8D-4CB7-8595-6FD8CA373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5824" y="2556932"/>
            <a:ext cx="4127856" cy="32558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MRC WPT system</a:t>
            </a:r>
          </a:p>
          <a:p>
            <a:endParaRPr lang="en-US" dirty="0"/>
          </a:p>
          <a:p>
            <a:r>
              <a:rPr lang="en-US" dirty="0"/>
              <a:t>Suppresses power loss in idle   state</a:t>
            </a:r>
          </a:p>
          <a:p>
            <a:endParaRPr lang="en-US" dirty="0"/>
          </a:p>
          <a:p>
            <a:r>
              <a:rPr lang="en-US" dirty="0"/>
              <a:t>Maximum Power transfer under conjugate matching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B8A93-3BEB-45A5-92B2-3AE548EA47E4}"/>
              </a:ext>
            </a:extLst>
          </p:cNvPr>
          <p:cNvSpPr txBox="1"/>
          <p:nvPr/>
        </p:nvSpPr>
        <p:spPr>
          <a:xfrm>
            <a:off x="1412683" y="5628130"/>
            <a:ext cx="529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CA" dirty="0">
                <a:hlinkClick r:id="rId5"/>
              </a:rPr>
              <a:t>https://ieeexplore.ieee.org/document/8310570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8837E-3AF0-4F5D-8638-0D71FDDB6E2F}"/>
              </a:ext>
            </a:extLst>
          </p:cNvPr>
          <p:cNvSpPr txBox="1"/>
          <p:nvPr/>
        </p:nvSpPr>
        <p:spPr>
          <a:xfrm>
            <a:off x="7316621" y="1739881"/>
            <a:ext cx="512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Title: Idle Power Loss Suppression in Magnetic</a:t>
            </a:r>
          </a:p>
          <a:p>
            <a:r>
              <a:rPr lang="en-US" dirty="0">
                <a:solidFill>
                  <a:srgbClr val="002060"/>
                </a:solidFill>
              </a:rPr>
              <a:t> Resonance Coupling Wireless Power Transfer</a:t>
            </a:r>
            <a:endParaRPr lang="en-CA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173A58-B122-4342-8641-2C718749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3E38EB-06F9-40C9-B3E2-7CC1363B9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4602F8C-E1EC-4202-83F7-93670CAF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7D463E-21D1-4409-8FD0-74466625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089" y="726707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Applications: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E31948-EA92-4179-8BB5-5451F6E3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C483CC4B-D7FE-41C7-8BDC-1FF487C9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0C1E-65B4-4058-9D42-372BD8CD3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2718" y="2442293"/>
            <a:ext cx="3704402" cy="339192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002060"/>
                </a:solidFill>
              </a:rPr>
              <a:t>Mobile Phones</a:t>
            </a:r>
          </a:p>
          <a:p>
            <a:pPr>
              <a:lnSpc>
                <a:spcPct val="90000"/>
              </a:lnSpc>
            </a:pPr>
            <a:endParaRPr lang="en-US" sz="2200" dirty="0">
              <a:solidFill>
                <a:srgbClr val="00206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002060"/>
                </a:solidFill>
              </a:rPr>
              <a:t>Electric  Vehicles</a:t>
            </a:r>
          </a:p>
          <a:p>
            <a:pPr>
              <a:lnSpc>
                <a:spcPct val="90000"/>
              </a:lnSpc>
            </a:pPr>
            <a:endParaRPr lang="en-US" sz="2200" dirty="0">
              <a:solidFill>
                <a:srgbClr val="00206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002060"/>
                </a:solidFill>
              </a:rPr>
              <a:t>Medical implants</a:t>
            </a:r>
          </a:p>
          <a:p>
            <a:pPr>
              <a:lnSpc>
                <a:spcPct val="90000"/>
              </a:lnSpc>
            </a:pPr>
            <a:endParaRPr lang="en-US" sz="2200" dirty="0">
              <a:solidFill>
                <a:srgbClr val="00206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002060"/>
                </a:solidFill>
              </a:rPr>
              <a:t>Wireless Sensor Networks</a:t>
            </a:r>
          </a:p>
          <a:p>
            <a:pPr marL="0" indent="0">
              <a:lnSpc>
                <a:spcPct val="90000"/>
              </a:lnSpc>
            </a:pPr>
            <a:endParaRPr lang="en-US" sz="2200" dirty="0">
              <a:solidFill>
                <a:srgbClr val="00206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002060"/>
                </a:solidFill>
              </a:rPr>
              <a:t>Unmanned Vehicles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C5771F6F-6C43-4D85-8E68-597696920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71" y="1496309"/>
            <a:ext cx="5852419" cy="37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4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0C1E-65B4-4058-9D42-372BD8CD3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6161" y="2728078"/>
            <a:ext cx="4718304" cy="3310128"/>
          </a:xfrm>
        </p:spPr>
        <p:txBody>
          <a:bodyPr>
            <a:normAutofit/>
          </a:bodyPr>
          <a:lstStyle/>
          <a:p>
            <a:r>
              <a:rPr lang="en-GB" sz="3600" dirty="0"/>
              <a:t>Near Field</a:t>
            </a:r>
          </a:p>
          <a:p>
            <a:pPr marL="0" indent="0">
              <a:buNone/>
            </a:pPr>
            <a:endParaRPr lang="en-GB" sz="3600" dirty="0"/>
          </a:p>
          <a:p>
            <a:r>
              <a:rPr lang="en-GB" sz="3600" dirty="0"/>
              <a:t>Far Field</a:t>
            </a:r>
            <a:endParaRPr lang="en-CA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4CEB2-DA8D-4CB7-8595-6FD8CA373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535" y="2436510"/>
            <a:ext cx="4718304" cy="3310128"/>
          </a:xfrm>
        </p:spPr>
        <p:txBody>
          <a:bodyPr>
            <a:noAutofit/>
          </a:bodyPr>
          <a:lstStyle/>
          <a:p>
            <a:r>
              <a:rPr lang="en-GB" sz="2600" dirty="0">
                <a:solidFill>
                  <a:srgbClr val="002060"/>
                </a:solidFill>
              </a:rPr>
              <a:t>Magnetic resonant </a:t>
            </a:r>
          </a:p>
          <a:p>
            <a:endParaRPr lang="en-GB" sz="2600" dirty="0">
              <a:solidFill>
                <a:srgbClr val="002060"/>
              </a:solidFill>
            </a:endParaRPr>
          </a:p>
          <a:p>
            <a:r>
              <a:rPr lang="en-GB" sz="2600" dirty="0">
                <a:solidFill>
                  <a:srgbClr val="002060"/>
                </a:solidFill>
              </a:rPr>
              <a:t>Inductive</a:t>
            </a:r>
          </a:p>
          <a:p>
            <a:endParaRPr lang="en-GB" sz="2600" dirty="0">
              <a:solidFill>
                <a:srgbClr val="002060"/>
              </a:solidFill>
            </a:endParaRPr>
          </a:p>
          <a:p>
            <a:r>
              <a:rPr lang="en-GB" sz="2600" dirty="0">
                <a:solidFill>
                  <a:srgbClr val="002060"/>
                </a:solidFill>
              </a:rPr>
              <a:t>Capacitive </a:t>
            </a:r>
          </a:p>
          <a:p>
            <a:endParaRPr lang="en-GB" sz="2600" dirty="0">
              <a:solidFill>
                <a:srgbClr val="002060"/>
              </a:solidFill>
            </a:endParaRPr>
          </a:p>
          <a:p>
            <a:r>
              <a:rPr lang="en-GB" sz="2600" dirty="0">
                <a:solidFill>
                  <a:srgbClr val="002060"/>
                </a:solidFill>
              </a:rPr>
              <a:t>Magneto Dynamic</a:t>
            </a:r>
            <a:endParaRPr lang="en-CA" sz="26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F8F1DD-ACBC-4B69-9E0F-DA7C0AA1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4025" y="298860"/>
            <a:ext cx="9601200" cy="130333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Categories of WPT: </a:t>
            </a:r>
            <a:endParaRPr lang="en-CA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19501-4B4C-4B3C-B352-0B53FF446207}"/>
              </a:ext>
            </a:extLst>
          </p:cNvPr>
          <p:cNvCxnSpPr/>
          <p:nvPr/>
        </p:nvCxnSpPr>
        <p:spPr>
          <a:xfrm>
            <a:off x="3356575" y="3093368"/>
            <a:ext cx="2641600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ket 7">
            <a:extLst>
              <a:ext uri="{FF2B5EF4-FFF2-40B4-BE49-F238E27FC236}">
                <a16:creationId xmlns:a16="http://schemas.microsoft.com/office/drawing/2014/main" id="{7D8D1A43-A1F0-4C5C-B3B3-2B4CF1F0EFF9}"/>
              </a:ext>
            </a:extLst>
          </p:cNvPr>
          <p:cNvSpPr/>
          <p:nvPr/>
        </p:nvSpPr>
        <p:spPr>
          <a:xfrm>
            <a:off x="6147032" y="2728078"/>
            <a:ext cx="211238" cy="3172969"/>
          </a:xfrm>
          <a:prstGeom prst="leftBracket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088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463E-21D1-4409-8FD0-74466625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89" y="277259"/>
            <a:ext cx="9601196" cy="1303867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WPT System: Generic Block Diagram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116FDA-99A9-4D49-86EF-348CCD7768C0}"/>
              </a:ext>
            </a:extLst>
          </p:cNvPr>
          <p:cNvSpPr/>
          <p:nvPr/>
        </p:nvSpPr>
        <p:spPr>
          <a:xfrm>
            <a:off x="1413872" y="2790553"/>
            <a:ext cx="1817914" cy="11103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D037B-1D43-4C8E-A88F-551A45BA1F3B}"/>
              </a:ext>
            </a:extLst>
          </p:cNvPr>
          <p:cNvSpPr txBox="1"/>
          <p:nvPr/>
        </p:nvSpPr>
        <p:spPr>
          <a:xfrm>
            <a:off x="1653358" y="2930225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DC Power       </a:t>
            </a:r>
          </a:p>
          <a:p>
            <a:r>
              <a:rPr lang="en-GB" sz="2400" dirty="0"/>
              <a:t>  Source</a:t>
            </a:r>
            <a:endParaRPr lang="en-CA" sz="2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11FFFC-8DE1-479C-9185-D56DA573CB78}"/>
              </a:ext>
            </a:extLst>
          </p:cNvPr>
          <p:cNvSpPr/>
          <p:nvPr/>
        </p:nvSpPr>
        <p:spPr>
          <a:xfrm rot="5400000">
            <a:off x="1887400" y="4165754"/>
            <a:ext cx="870857" cy="62048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D05420-E98C-4DD3-A783-E9C9E6405E8A}"/>
              </a:ext>
            </a:extLst>
          </p:cNvPr>
          <p:cNvSpPr/>
          <p:nvPr/>
        </p:nvSpPr>
        <p:spPr>
          <a:xfrm>
            <a:off x="1568992" y="5011238"/>
            <a:ext cx="1619249" cy="10468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01386-1EF9-424B-941A-F238C7F7144F}"/>
              </a:ext>
            </a:extLst>
          </p:cNvPr>
          <p:cNvSpPr txBox="1"/>
          <p:nvPr/>
        </p:nvSpPr>
        <p:spPr>
          <a:xfrm>
            <a:off x="1699625" y="531380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Oscillator</a:t>
            </a:r>
            <a:endParaRPr lang="en-CA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A26FB3-C0F1-4CE4-B5A7-3694A22F127A}"/>
              </a:ext>
            </a:extLst>
          </p:cNvPr>
          <p:cNvSpPr/>
          <p:nvPr/>
        </p:nvSpPr>
        <p:spPr>
          <a:xfrm>
            <a:off x="3351530" y="5302917"/>
            <a:ext cx="936172" cy="5934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6642D4C3-C311-4341-851A-BF89C93CA457}"/>
              </a:ext>
            </a:extLst>
          </p:cNvPr>
          <p:cNvSpPr/>
          <p:nvPr/>
        </p:nvSpPr>
        <p:spPr>
          <a:xfrm>
            <a:off x="6413136" y="5085594"/>
            <a:ext cx="1143000" cy="1110343"/>
          </a:xfrm>
          <a:prstGeom prst="don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9358-931A-458D-ACB8-FFD3E51D5503}"/>
              </a:ext>
            </a:extLst>
          </p:cNvPr>
          <p:cNvSpPr txBox="1"/>
          <p:nvPr/>
        </p:nvSpPr>
        <p:spPr>
          <a:xfrm>
            <a:off x="4453707" y="4595402"/>
            <a:ext cx="1319892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TX Antenna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5F1B7836-A532-4F7C-8240-5A529C6021DB}"/>
              </a:ext>
            </a:extLst>
          </p:cNvPr>
          <p:cNvSpPr/>
          <p:nvPr/>
        </p:nvSpPr>
        <p:spPr>
          <a:xfrm>
            <a:off x="4453707" y="5085594"/>
            <a:ext cx="1143000" cy="1110343"/>
          </a:xfrm>
          <a:prstGeom prst="don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C4335A-9989-4235-B2F6-9E4651D2008A}"/>
              </a:ext>
            </a:extLst>
          </p:cNvPr>
          <p:cNvSpPr/>
          <p:nvPr/>
        </p:nvSpPr>
        <p:spPr>
          <a:xfrm>
            <a:off x="7675880" y="5302917"/>
            <a:ext cx="936172" cy="5934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41FABC1-7533-4991-BA8A-037D295DB270}"/>
              </a:ext>
            </a:extLst>
          </p:cNvPr>
          <p:cNvSpPr/>
          <p:nvPr/>
        </p:nvSpPr>
        <p:spPr>
          <a:xfrm>
            <a:off x="8807998" y="5020278"/>
            <a:ext cx="1706336" cy="10468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0221E-C393-4315-AC33-534CF96A565C}"/>
              </a:ext>
            </a:extLst>
          </p:cNvPr>
          <p:cNvSpPr txBox="1"/>
          <p:nvPr/>
        </p:nvSpPr>
        <p:spPr>
          <a:xfrm>
            <a:off x="9047480" y="5324687"/>
            <a:ext cx="130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Rectifier</a:t>
            </a:r>
            <a:endParaRPr lang="en-CA" sz="24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EDDDD7E-AA88-4D68-B43E-71BA3C253153}"/>
              </a:ext>
            </a:extLst>
          </p:cNvPr>
          <p:cNvSpPr/>
          <p:nvPr/>
        </p:nvSpPr>
        <p:spPr>
          <a:xfrm rot="16200000">
            <a:off x="9257885" y="4313630"/>
            <a:ext cx="640415" cy="62048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00AEE2E-F043-4FC6-9ED1-78F364B870BC}"/>
              </a:ext>
            </a:extLst>
          </p:cNvPr>
          <p:cNvSpPr/>
          <p:nvPr/>
        </p:nvSpPr>
        <p:spPr>
          <a:xfrm>
            <a:off x="8699138" y="3487242"/>
            <a:ext cx="1706335" cy="7601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A8F340-3495-42AC-93E9-AE06789B8F15}"/>
              </a:ext>
            </a:extLst>
          </p:cNvPr>
          <p:cNvSpPr txBox="1"/>
          <p:nvPr/>
        </p:nvSpPr>
        <p:spPr>
          <a:xfrm>
            <a:off x="8900523" y="3443697"/>
            <a:ext cx="150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Voltage Regulator</a:t>
            </a:r>
            <a:endParaRPr lang="en-CA" sz="2400" dirty="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B24EAACF-C411-4442-AA5D-2B6E59DC0D07}"/>
              </a:ext>
            </a:extLst>
          </p:cNvPr>
          <p:cNvSpPr/>
          <p:nvPr/>
        </p:nvSpPr>
        <p:spPr>
          <a:xfrm rot="16200000">
            <a:off x="8735158" y="2557155"/>
            <a:ext cx="830998" cy="920321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565D64-012D-4BB9-9757-02ED55223656}"/>
              </a:ext>
            </a:extLst>
          </p:cNvPr>
          <p:cNvSpPr/>
          <p:nvPr/>
        </p:nvSpPr>
        <p:spPr>
          <a:xfrm>
            <a:off x="6794139" y="2447232"/>
            <a:ext cx="1817913" cy="9942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C1BB0-3416-4E36-BD2A-11819E24381B}"/>
              </a:ext>
            </a:extLst>
          </p:cNvPr>
          <p:cNvSpPr txBox="1"/>
          <p:nvPr/>
        </p:nvSpPr>
        <p:spPr>
          <a:xfrm>
            <a:off x="6812711" y="2501664"/>
            <a:ext cx="1910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    Load/</a:t>
            </a:r>
          </a:p>
          <a:p>
            <a:r>
              <a:rPr lang="en-GB" sz="2400" dirty="0"/>
              <a:t>Power Device</a:t>
            </a:r>
            <a:endParaRPr lang="en-CA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5D0852-5BB6-476E-BD36-00696E9BB01D}"/>
              </a:ext>
            </a:extLst>
          </p:cNvPr>
          <p:cNvSpPr txBox="1"/>
          <p:nvPr/>
        </p:nvSpPr>
        <p:spPr>
          <a:xfrm>
            <a:off x="6324690" y="4595778"/>
            <a:ext cx="1319892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RX Antenna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CCD62-8504-40CD-B29E-7A916FD01E73}"/>
              </a:ext>
            </a:extLst>
          </p:cNvPr>
          <p:cNvSpPr txBox="1"/>
          <p:nvPr/>
        </p:nvSpPr>
        <p:spPr>
          <a:xfrm>
            <a:off x="3384186" y="4987632"/>
            <a:ext cx="5551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 AC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39FCD9-2D2A-46BA-B81B-1174634F3C12}"/>
              </a:ext>
            </a:extLst>
          </p:cNvPr>
          <p:cNvSpPr txBox="1"/>
          <p:nvPr/>
        </p:nvSpPr>
        <p:spPr>
          <a:xfrm>
            <a:off x="7684041" y="5020287"/>
            <a:ext cx="5551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 AC</a:t>
            </a:r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3E36E9-6788-43A9-8C9B-727F9E1B3832}"/>
              </a:ext>
            </a:extLst>
          </p:cNvPr>
          <p:cNvSpPr txBox="1"/>
          <p:nvPr/>
        </p:nvSpPr>
        <p:spPr>
          <a:xfrm>
            <a:off x="2551790" y="4162737"/>
            <a:ext cx="739504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  DC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F4DDFD-05E9-4E07-B8DF-80C076F8147A}"/>
              </a:ext>
            </a:extLst>
          </p:cNvPr>
          <p:cNvSpPr txBox="1"/>
          <p:nvPr/>
        </p:nvSpPr>
        <p:spPr>
          <a:xfrm>
            <a:off x="9981291" y="4439207"/>
            <a:ext cx="739504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  DC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041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463E-21D1-4409-8FD0-74466625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81" y="275590"/>
            <a:ext cx="9601196" cy="13038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Antenna Constructions: Loop Antenna</a:t>
            </a:r>
            <a:endParaRPr lang="en-CA" dirty="0"/>
          </a:p>
        </p:txBody>
      </p:sp>
      <p:pic>
        <p:nvPicPr>
          <p:cNvPr id="6" name="Content Placeholder 5" descr="A picture containing clock, mirror&#10;&#10;Description automatically generated">
            <a:extLst>
              <a:ext uri="{FF2B5EF4-FFF2-40B4-BE49-F238E27FC236}">
                <a16:creationId xmlns:a16="http://schemas.microsoft.com/office/drawing/2014/main" id="{CF0A865F-F9E4-40AB-A62E-BE03FB0BE6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57" y="2484807"/>
            <a:ext cx="3625924" cy="3522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9034B0-0246-482D-B5C8-85988135862D}"/>
              </a:ext>
            </a:extLst>
          </p:cNvPr>
          <p:cNvSpPr txBox="1"/>
          <p:nvPr/>
        </p:nvSpPr>
        <p:spPr>
          <a:xfrm>
            <a:off x="6309359" y="5476240"/>
            <a:ext cx="1986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</a:rPr>
              <a:t>1-Excitation Port</a:t>
            </a:r>
            <a:endParaRPr lang="en-CA" sz="20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40796-2D16-4C85-8101-2CD0C063EB01}"/>
              </a:ext>
            </a:extLst>
          </p:cNvPr>
          <p:cNvSpPr txBox="1"/>
          <p:nvPr/>
        </p:nvSpPr>
        <p:spPr>
          <a:xfrm>
            <a:off x="9448568" y="5476240"/>
            <a:ext cx="2059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</a:rPr>
              <a:t>2- Load Port</a:t>
            </a:r>
            <a:endParaRPr lang="en-CA" sz="2000" dirty="0">
              <a:solidFill>
                <a:srgbClr val="002060"/>
              </a:solidFill>
            </a:endParaRP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D6AD5C7D-C296-4BF5-A3E5-2BC6F82BE1E8}"/>
              </a:ext>
            </a:extLst>
          </p:cNvPr>
          <p:cNvSpPr/>
          <p:nvPr/>
        </p:nvSpPr>
        <p:spPr>
          <a:xfrm rot="5400000">
            <a:off x="8420545" y="1452660"/>
            <a:ext cx="481709" cy="2814320"/>
          </a:xfrm>
          <a:prstGeom prst="leftBracke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B0972-6CC5-4F38-924C-1AECE8BA0600}"/>
              </a:ext>
            </a:extLst>
          </p:cNvPr>
          <p:cNvSpPr txBox="1"/>
          <p:nvPr/>
        </p:nvSpPr>
        <p:spPr>
          <a:xfrm>
            <a:off x="8296237" y="2505584"/>
            <a:ext cx="64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</a:t>
            </a:r>
            <a:endParaRPr lang="en-CA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48817-2377-4921-AFB5-16FA16633C10}"/>
              </a:ext>
            </a:extLst>
          </p:cNvPr>
          <p:cNvSpPr txBox="1"/>
          <p:nvPr/>
        </p:nvSpPr>
        <p:spPr>
          <a:xfrm>
            <a:off x="2487782" y="1921542"/>
            <a:ext cx="183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Single Loop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1E4F7C-B6A5-4AC2-9C9C-01FA5DF0CF52}"/>
              </a:ext>
            </a:extLst>
          </p:cNvPr>
          <p:cNvSpPr txBox="1"/>
          <p:nvPr/>
        </p:nvSpPr>
        <p:spPr>
          <a:xfrm>
            <a:off x="6455515" y="1955022"/>
            <a:ext cx="4749440" cy="47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2-Loop: Transmitter &amp; Receiver</a:t>
            </a:r>
            <a:endParaRPr lang="en-CA" sz="2400" b="1" dirty="0">
              <a:solidFill>
                <a:srgbClr val="002060"/>
              </a:solidFill>
            </a:endParaRPr>
          </a:p>
        </p:txBody>
      </p:sp>
      <p:pic>
        <p:nvPicPr>
          <p:cNvPr id="4" name="Picture 3" descr="A picture containing knot, mirror&#10;&#10;Description automatically generated">
            <a:extLst>
              <a:ext uri="{FF2B5EF4-FFF2-40B4-BE49-F238E27FC236}">
                <a16:creationId xmlns:a16="http://schemas.microsoft.com/office/drawing/2014/main" id="{D126337E-3D4B-409B-9CAB-05CE21AE9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3148222"/>
            <a:ext cx="4654550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0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463E-21D1-4409-8FD0-74466625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39" y="300355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Loop Antenna: H-Field Pattern (MATLAB)</a:t>
            </a:r>
            <a:endParaRPr lang="en-CA" dirty="0"/>
          </a:p>
        </p:txBody>
      </p:sp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C231-4BF4-48AB-89BE-BE773C07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2" y="2446654"/>
            <a:ext cx="5161278" cy="38709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324740-595F-4017-8D06-4697E231F1C7}"/>
              </a:ext>
            </a:extLst>
          </p:cNvPr>
          <p:cNvSpPr txBox="1"/>
          <p:nvPr/>
        </p:nvSpPr>
        <p:spPr>
          <a:xfrm>
            <a:off x="7721600" y="1948136"/>
            <a:ext cx="486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H-Field Pattern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7EF11F-9BCD-4158-AF60-A80E2EFD5B32}"/>
              </a:ext>
            </a:extLst>
          </p:cNvPr>
          <p:cNvSpPr txBox="1"/>
          <p:nvPr/>
        </p:nvSpPr>
        <p:spPr>
          <a:xfrm>
            <a:off x="2540635" y="1984988"/>
            <a:ext cx="486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Elliptical Loop </a:t>
            </a:r>
            <a:endParaRPr lang="en-CA" sz="2400" b="1" dirty="0">
              <a:solidFill>
                <a:srgbClr val="002060"/>
              </a:solidFill>
            </a:endParaRPr>
          </a:p>
        </p:txBody>
      </p:sp>
      <p:pic>
        <p:nvPicPr>
          <p:cNvPr id="20" name="Content Placeholder 1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F5E0893-6833-40B1-9579-8006A53FE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1" y="2446653"/>
            <a:ext cx="5019040" cy="3870958"/>
          </a:xfrm>
        </p:spPr>
      </p:pic>
    </p:spTree>
    <p:extLst>
      <p:ext uri="{BB962C8B-B14F-4D97-AF65-F5344CB8AC3E}">
        <p14:creationId xmlns:p14="http://schemas.microsoft.com/office/powerpoint/2010/main" val="267075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463E-21D1-4409-8FD0-74466625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10" y="318208"/>
            <a:ext cx="10583541" cy="13581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Spiral Archimedean Toolbox: Resonance Behavior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24740-595F-4017-8D06-4697E231F1C7}"/>
              </a:ext>
            </a:extLst>
          </p:cNvPr>
          <p:cNvSpPr txBox="1"/>
          <p:nvPr/>
        </p:nvSpPr>
        <p:spPr>
          <a:xfrm>
            <a:off x="7609840" y="1978795"/>
            <a:ext cx="486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3D-plot of Resonator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7EF11F-9BCD-4158-AF60-A80E2EFD5B32}"/>
              </a:ext>
            </a:extLst>
          </p:cNvPr>
          <p:cNvSpPr txBox="1"/>
          <p:nvPr/>
        </p:nvSpPr>
        <p:spPr>
          <a:xfrm>
            <a:off x="1444464" y="1978796"/>
            <a:ext cx="486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 Spiral Archimedean Resonators</a:t>
            </a:r>
            <a:endParaRPr lang="en-CA" sz="2400" b="1" dirty="0">
              <a:solidFill>
                <a:srgbClr val="002060"/>
              </a:solidFill>
            </a:endParaRPr>
          </a:p>
        </p:txBody>
      </p:sp>
      <p:pic>
        <p:nvPicPr>
          <p:cNvPr id="6" name="Content Placeholder 5" descr="A picture containing umbrella, drawing&#10;&#10;Description automatically generated">
            <a:extLst>
              <a:ext uri="{FF2B5EF4-FFF2-40B4-BE49-F238E27FC236}">
                <a16:creationId xmlns:a16="http://schemas.microsoft.com/office/drawing/2014/main" id="{2D00D7F4-0305-4FAD-A234-3CBE929980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30" y="2446653"/>
            <a:ext cx="4951101" cy="3596322"/>
          </a:xfrm>
        </p:spPr>
      </p:pic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2637E65C-A5BF-4DC5-90C0-750BBBD6F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0" y="2440461"/>
            <a:ext cx="5086170" cy="3671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26700F-898D-49EA-B2F2-780BEE5424D6}"/>
              </a:ext>
            </a:extLst>
          </p:cNvPr>
          <p:cNvSpPr txBox="1"/>
          <p:nvPr/>
        </p:nvSpPr>
        <p:spPr>
          <a:xfrm>
            <a:off x="1413036" y="6042975"/>
            <a:ext cx="999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Source:https</a:t>
            </a:r>
            <a:r>
              <a:rPr lang="en-CA" sz="1600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://www.mathworks.com/help/antenna/ug/modeling-resonant-coupled-wireless-power-transfer-system.html</a:t>
            </a:r>
            <a:endParaRPr lang="en-CA" sz="16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956D8-A791-4393-A667-732D6F3F44B8}"/>
                  </a:ext>
                </a:extLst>
              </p:cNvPr>
              <p:cNvSpPr/>
              <p:nvPr/>
            </p:nvSpPr>
            <p:spPr>
              <a:xfrm>
                <a:off x="9285966" y="2904347"/>
                <a:ext cx="1829347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𝐶𝑜𝑢𝑝𝑙𝑖𝑛𝑔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 ∝ 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956D8-A791-4393-A667-732D6F3F4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966" y="2904347"/>
                <a:ext cx="1829347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276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400</Words>
  <Application>Microsoft Office PowerPoint</Application>
  <PresentationFormat>Widescreen</PresentationFormat>
  <Paragraphs>120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AdvOT0e40dc65</vt:lpstr>
      <vt:lpstr>Arial</vt:lpstr>
      <vt:lpstr>Calibri</vt:lpstr>
      <vt:lpstr>Cambria Math</vt:lpstr>
      <vt:lpstr>Garamond</vt:lpstr>
      <vt:lpstr>Gill Sans MT</vt:lpstr>
      <vt:lpstr>1_Organic</vt:lpstr>
      <vt:lpstr>Organic</vt:lpstr>
      <vt:lpstr>Gallery</vt:lpstr>
      <vt:lpstr>Wireless Power Transfer (WPT)</vt:lpstr>
      <vt:lpstr>Brief           History….</vt:lpstr>
      <vt:lpstr>Similar Work by our Prof!</vt:lpstr>
      <vt:lpstr>Applications: </vt:lpstr>
      <vt:lpstr>Categories of WPT: </vt:lpstr>
      <vt:lpstr>WPT System: Generic Block Diagram</vt:lpstr>
      <vt:lpstr>Antenna Constructions: Loop Antenna</vt:lpstr>
      <vt:lpstr>Loop Antenna: H-Field Pattern (MATLAB)</vt:lpstr>
      <vt:lpstr>Spiral Archimedean Toolbox: Resonance Behavior</vt:lpstr>
      <vt:lpstr>WPT System Design: Using Dipole &amp; Loop Antenna</vt:lpstr>
      <vt:lpstr>Analysis &amp; Model: Two Port Equivalent Circuit</vt:lpstr>
      <vt:lpstr>Simulation Results: Dipole-Dipole System</vt:lpstr>
      <vt:lpstr>Simulation Results: Loop-Loop System</vt:lpstr>
      <vt:lpstr>Simulation Results: Dipole-Loop System</vt:lpstr>
      <vt:lpstr>Future Potentials of WPT:</vt:lpstr>
      <vt:lpstr>References: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Power Transfer (WPT)</dc:title>
  <dc:creator>saifur rahman</dc:creator>
  <cp:lastModifiedBy>saifur rahman</cp:lastModifiedBy>
  <cp:revision>34</cp:revision>
  <dcterms:created xsi:type="dcterms:W3CDTF">2020-04-08T18:27:08Z</dcterms:created>
  <dcterms:modified xsi:type="dcterms:W3CDTF">2020-04-12T00:47:50Z</dcterms:modified>
</cp:coreProperties>
</file>